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267" r:id="rId4"/>
    <p:sldId id="258" r:id="rId5"/>
    <p:sldId id="268" r:id="rId6"/>
    <p:sldId id="272" r:id="rId7"/>
    <p:sldId id="269" r:id="rId8"/>
    <p:sldId id="270" r:id="rId9"/>
    <p:sldId id="271" r:id="rId10"/>
    <p:sldId id="262" r:id="rId11"/>
    <p:sldId id="273" r:id="rId12"/>
    <p:sldId id="274" r:id="rId13"/>
    <p:sldId id="275" r:id="rId14"/>
    <p:sldId id="276" r:id="rId15"/>
    <p:sldId id="277" r:id="rId16"/>
    <p:sldId id="28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0.png>
</file>

<file path=ppt/media/image11.jpg>
</file>

<file path=ppt/media/image11.png>
</file>

<file path=ppt/media/image12.jpg>
</file>

<file path=ppt/media/image13.png>
</file>

<file path=ppt/media/image130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gif>
</file>

<file path=ppt/media/image4.jpg>
</file>

<file path=ppt/media/image5.jp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1CB1CA-C515-42B3-8577-805DE5278A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LP 23 : </a:t>
            </a:r>
            <a:r>
              <a:rPr lang="en-US" dirty="0" err="1"/>
              <a:t>Mecanisme</a:t>
            </a:r>
            <a:r>
              <a:rPr lang="en-US" dirty="0"/>
              <a:t> de la conduction </a:t>
            </a:r>
            <a:r>
              <a:rPr lang="en-US" dirty="0" err="1"/>
              <a:t>electrique</a:t>
            </a:r>
            <a:r>
              <a:rPr lang="en-US" dirty="0"/>
              <a:t> dans les </a:t>
            </a:r>
            <a:r>
              <a:rPr lang="en-US" dirty="0" err="1"/>
              <a:t>solides</a:t>
            </a:r>
            <a:r>
              <a:rPr lang="en-US" dirty="0"/>
              <a:t>.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F1B1CA9-12D1-411F-AD83-C721A56D9F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Présenté</a:t>
            </a:r>
            <a:r>
              <a:rPr lang="en-US" dirty="0"/>
              <a:t> par : Raphael Aeschlimann</a:t>
            </a:r>
          </a:p>
        </p:txBody>
      </p:sp>
    </p:spTree>
    <p:extLst>
      <p:ext uri="{BB962C8B-B14F-4D97-AF65-F5344CB8AC3E}">
        <p14:creationId xmlns:p14="http://schemas.microsoft.com/office/powerpoint/2010/main" val="2479408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F129F9-6DDB-4C3B-9960-8A364AD46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de Fermi-Dirac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BAAA5FA-08F2-4E61-A36E-E99872844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962" y="2162492"/>
            <a:ext cx="8677275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21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584D-F598-4C19-A57B-D888F443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 </a:t>
            </a:r>
            <a:r>
              <a:rPr lang="en-US" dirty="0" err="1"/>
              <a:t>spectrale</a:t>
            </a:r>
            <a:r>
              <a:rPr lang="en-US" dirty="0"/>
              <a:t> d’un signal </a:t>
            </a:r>
            <a:r>
              <a:rPr lang="en-US" dirty="0" err="1"/>
              <a:t>periodique</a:t>
            </a:r>
            <a:endParaRPr lang="en-US" dirty="0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B7AA146C-C856-47A3-8280-2060CF0E5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1160" y="171450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808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584D-F598-4C19-A57B-D888F443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 </a:t>
            </a:r>
            <a:r>
              <a:rPr lang="en-US" dirty="0" err="1"/>
              <a:t>spectrale</a:t>
            </a:r>
            <a:r>
              <a:rPr lang="en-US" dirty="0"/>
              <a:t> d’un signal </a:t>
            </a:r>
            <a:r>
              <a:rPr lang="en-US" dirty="0" err="1"/>
              <a:t>periodique</a:t>
            </a:r>
            <a:endParaRPr lang="en-US" dirty="0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F9CEFC92-A41C-4E1F-8E5A-8C5F0DE3B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71450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516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584D-F598-4C19-A57B-D888F443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 </a:t>
            </a:r>
            <a:r>
              <a:rPr lang="en-US" dirty="0" err="1"/>
              <a:t>spectrale</a:t>
            </a:r>
            <a:r>
              <a:rPr lang="en-US" dirty="0"/>
              <a:t> d’un signal </a:t>
            </a:r>
            <a:r>
              <a:rPr lang="en-US" dirty="0" err="1"/>
              <a:t>periodique</a:t>
            </a:r>
            <a:endParaRPr lang="en-US" dirty="0"/>
          </a:p>
        </p:txBody>
      </p:sp>
      <p:pic>
        <p:nvPicPr>
          <p:cNvPr id="7" name="Image 6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6ACD07AB-A549-4363-97F1-A197F0D9D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0" y="171450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138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584D-F598-4C19-A57B-D888F443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Differents</a:t>
            </a:r>
            <a:r>
              <a:rPr lang="en-US" dirty="0"/>
              <a:t> types de </a:t>
            </a:r>
            <a:r>
              <a:rPr lang="en-US" dirty="0" err="1"/>
              <a:t>materiaux</a:t>
            </a: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AC6E4CE-2C86-4EDA-91EA-D8BCEAFA5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805" y="2070000"/>
            <a:ext cx="8134390" cy="368960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843A6D74-8BE5-4200-8E9A-56B3643C9944}"/>
                  </a:ext>
                </a:extLst>
              </p:cNvPr>
              <p:cNvSpPr txBox="1"/>
              <p:nvPr/>
            </p:nvSpPr>
            <p:spPr>
              <a:xfrm>
                <a:off x="5821680" y="5917697"/>
                <a:ext cx="1378006" cy="3919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≈6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𝑒𝑉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ZoneTexte 4">
                <a:extLst>
                  <a:ext uri="{FF2B5EF4-FFF2-40B4-BE49-F238E27FC236}">
                    <a16:creationId xmlns:a16="http://schemas.microsoft.com/office/drawing/2014/main" id="{843A6D74-8BE5-4200-8E9A-56B3643C99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1680" y="5917697"/>
                <a:ext cx="1378006" cy="391902"/>
              </a:xfrm>
              <a:prstGeom prst="rect">
                <a:avLst/>
              </a:prstGeom>
              <a:blipFill>
                <a:blip r:embed="rId3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752EC181-E4A9-4A75-A9EF-BBA9BEFD165F}"/>
                  </a:ext>
                </a:extLst>
              </p:cNvPr>
              <p:cNvSpPr txBox="1"/>
              <p:nvPr/>
            </p:nvSpPr>
            <p:spPr>
              <a:xfrm>
                <a:off x="8050530" y="5917697"/>
                <a:ext cx="1679370" cy="3919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≈1,12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𝑒𝑉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752EC181-E4A9-4A75-A9EF-BBA9BEFD16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0530" y="5917697"/>
                <a:ext cx="1679370" cy="391902"/>
              </a:xfrm>
              <a:prstGeom prst="rect">
                <a:avLst/>
              </a:prstGeom>
              <a:blipFill>
                <a:blip r:embed="rId4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6606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584D-F598-4C19-A57B-D888F443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 quasi libre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0C5543E-4E5F-44CA-B850-3F80AFF9C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462" y="2524125"/>
            <a:ext cx="4791075" cy="180975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AE35CD0-0FAD-46FF-B4BB-E2F359F4B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4823" y="4477067"/>
            <a:ext cx="3562350" cy="8382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7ED554C-8727-48DF-A616-3FBD24070A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236" y="5458460"/>
            <a:ext cx="3057525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598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584D-F598-4C19-A57B-D888F443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 </a:t>
            </a:r>
            <a:r>
              <a:rPr lang="en-US" dirty="0" err="1"/>
              <a:t>spectrale</a:t>
            </a:r>
            <a:r>
              <a:rPr lang="en-US" dirty="0"/>
              <a:t> d’un signal </a:t>
            </a:r>
            <a:r>
              <a:rPr lang="en-US" dirty="0" err="1"/>
              <a:t>periodique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040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ABFE48-38BF-496F-A7F6-D15278226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XVIII-</a:t>
            </a:r>
            <a:r>
              <a:rPr lang="en-US" dirty="0" err="1"/>
              <a:t>Xix</a:t>
            </a:r>
            <a:r>
              <a:rPr lang="en-US" baseline="30000" dirty="0" err="1"/>
              <a:t>eme</a:t>
            </a:r>
            <a:r>
              <a:rPr lang="en-US" dirty="0"/>
              <a:t> : Une </a:t>
            </a:r>
            <a:r>
              <a:rPr lang="en-US" dirty="0" err="1"/>
              <a:t>Approche</a:t>
            </a:r>
            <a:r>
              <a:rPr lang="en-US" dirty="0"/>
              <a:t> </a:t>
            </a:r>
            <a:r>
              <a:rPr lang="en-US" dirty="0" err="1"/>
              <a:t>phenomenologique</a:t>
            </a:r>
            <a:r>
              <a:rPr lang="en-US" dirty="0"/>
              <a:t> de la conduction </a:t>
            </a:r>
          </a:p>
        </p:txBody>
      </p:sp>
      <p:pic>
        <p:nvPicPr>
          <p:cNvPr id="5" name="Espace réservé du contenu 4" descr="Une image contenant texte, primate&#10;&#10;Description générée automatiquement">
            <a:extLst>
              <a:ext uri="{FF2B5EF4-FFF2-40B4-BE49-F238E27FC236}">
                <a16:creationId xmlns:a16="http://schemas.microsoft.com/office/drawing/2014/main" id="{CE6F3F13-1DA9-4C7D-83FD-6E38466795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4266" y="1976961"/>
            <a:ext cx="3727571" cy="3491649"/>
          </a:xfrm>
        </p:spPr>
      </p:pic>
      <p:pic>
        <p:nvPicPr>
          <p:cNvPr id="7" name="Image 6" descr="Une image contenant texte, personne&#10;&#10;Description générée automatiquement">
            <a:extLst>
              <a:ext uri="{FF2B5EF4-FFF2-40B4-BE49-F238E27FC236}">
                <a16:creationId xmlns:a16="http://schemas.microsoft.com/office/drawing/2014/main" id="{FD7B04AD-6F01-4E12-9EA4-6332594F7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0331" y="1850457"/>
            <a:ext cx="2811338" cy="3618153"/>
          </a:xfrm>
          <a:prstGeom prst="rect">
            <a:avLst/>
          </a:prstGeom>
        </p:spPr>
      </p:pic>
      <p:pic>
        <p:nvPicPr>
          <p:cNvPr id="9" name="Image 8" descr="Une image contenant personne, homme, habits, complet&#10;&#10;Description générée automatiquement">
            <a:extLst>
              <a:ext uri="{FF2B5EF4-FFF2-40B4-BE49-F238E27FC236}">
                <a16:creationId xmlns:a16="http://schemas.microsoft.com/office/drawing/2014/main" id="{0E2A6C35-DE62-405C-BEA6-AC4ECF9D3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1135" y="1850457"/>
            <a:ext cx="2751557" cy="3531526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BDD34D1-110C-4F71-859F-0F76A08B86A5}"/>
              </a:ext>
            </a:extLst>
          </p:cNvPr>
          <p:cNvSpPr txBox="1"/>
          <p:nvPr/>
        </p:nvSpPr>
        <p:spPr>
          <a:xfrm>
            <a:off x="9179904" y="5617971"/>
            <a:ext cx="1334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Georg Ohm</a:t>
            </a:r>
          </a:p>
          <a:p>
            <a:pPr algn="ctr"/>
            <a:r>
              <a:rPr lang="en-US" dirty="0"/>
              <a:t>(1789-1854)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C8614DF-E39E-4D19-85BE-86275A281F96}"/>
              </a:ext>
            </a:extLst>
          </p:cNvPr>
          <p:cNvSpPr txBox="1"/>
          <p:nvPr/>
        </p:nvSpPr>
        <p:spPr>
          <a:xfrm>
            <a:off x="5320820" y="5617970"/>
            <a:ext cx="1550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Joseph Fourier</a:t>
            </a:r>
          </a:p>
          <a:p>
            <a:pPr algn="ctr"/>
            <a:r>
              <a:rPr lang="en-US" dirty="0"/>
              <a:t>(1768-1830)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17F9D59-A25C-4C44-B497-09A5440E2A65}"/>
              </a:ext>
            </a:extLst>
          </p:cNvPr>
          <p:cNvSpPr txBox="1"/>
          <p:nvPr/>
        </p:nvSpPr>
        <p:spPr>
          <a:xfrm>
            <a:off x="1459413" y="5617970"/>
            <a:ext cx="17306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Alessendro</a:t>
            </a:r>
            <a:r>
              <a:rPr lang="en-US" dirty="0"/>
              <a:t> Volta</a:t>
            </a:r>
          </a:p>
          <a:p>
            <a:pPr algn="ctr"/>
            <a:r>
              <a:rPr lang="en-US" dirty="0"/>
              <a:t>(1745-1827)</a:t>
            </a:r>
          </a:p>
        </p:txBody>
      </p:sp>
    </p:spTree>
    <p:extLst>
      <p:ext uri="{BB962C8B-B14F-4D97-AF65-F5344CB8AC3E}">
        <p14:creationId xmlns:p14="http://schemas.microsoft.com/office/powerpoint/2010/main" val="2458260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46E34E1-B02F-482E-89F3-EBE25579B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18CB569-04D1-48E8-B481-E5ED93232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4903E36-6DF4-4139-9B9A-3E7B71025B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B39F387-8D08-4ACA-9F1D-F614E3A22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AE13362A-F425-4424-B315-C43E28CAA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5B83552-780F-49D2-BC3A-72AAD8878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033" y="4020816"/>
            <a:ext cx="7082623" cy="2296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6ABFE48-38BF-496F-A7F6-D15278226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529" y="4840642"/>
            <a:ext cx="6760132" cy="136796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/>
              <a:t>Xix-Xx</a:t>
            </a:r>
            <a:r>
              <a:rPr lang="en-US" baseline="30000" dirty="0" err="1"/>
              <a:t>eme</a:t>
            </a:r>
            <a:r>
              <a:rPr lang="en-US" baseline="30000" dirty="0"/>
              <a:t> </a:t>
            </a:r>
            <a:r>
              <a:rPr lang="en-US" baseline="30000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: Une </a:t>
            </a:r>
            <a:r>
              <a:rPr lang="en-US" dirty="0" err="1">
                <a:solidFill>
                  <a:srgbClr val="FFFFFF"/>
                </a:solidFill>
              </a:rPr>
              <a:t>apporche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corpusculaire</a:t>
            </a:r>
            <a:r>
              <a:rPr lang="en-US" dirty="0">
                <a:solidFill>
                  <a:srgbClr val="FFFFFF"/>
                </a:solidFill>
              </a:rPr>
              <a:t> de la conduction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738B456-9BC9-42FA-BF0E-B82A117AD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199"/>
            <a:ext cx="7088122" cy="9499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5A717309-930A-42CC-ABF3-4DF421512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61620" y="453643"/>
            <a:ext cx="4083847" cy="98553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Espace réservé du contenu 4" descr="Une image contenant personne, homme, mur, complet&#10;&#10;Description générée automatiquement">
            <a:extLst>
              <a:ext uri="{FF2B5EF4-FFF2-40B4-BE49-F238E27FC236}">
                <a16:creationId xmlns:a16="http://schemas.microsoft.com/office/drawing/2014/main" id="{5C602CC7-4894-4A77-940F-672EB917B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665" r="12609" b="3"/>
          <a:stretch/>
        </p:blipFill>
        <p:spPr>
          <a:xfrm>
            <a:off x="5220838" y="590358"/>
            <a:ext cx="2311294" cy="3279644"/>
          </a:xfrm>
          <a:prstGeom prst="rect">
            <a:avLst/>
          </a:prstGeom>
        </p:spPr>
      </p:pic>
      <p:pic>
        <p:nvPicPr>
          <p:cNvPr id="9" name="Image 8" descr="Une image contenant homme, personne, cheveux&#10;&#10;Description générée automatiquement">
            <a:extLst>
              <a:ext uri="{FF2B5EF4-FFF2-40B4-BE49-F238E27FC236}">
                <a16:creationId xmlns:a16="http://schemas.microsoft.com/office/drawing/2014/main" id="{B240F881-2B88-4A30-9BC8-5C00308111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2" r="12459" b="-1"/>
          <a:stretch/>
        </p:blipFill>
        <p:spPr>
          <a:xfrm>
            <a:off x="445864" y="590358"/>
            <a:ext cx="2256867" cy="3279644"/>
          </a:xfrm>
          <a:prstGeom prst="rect">
            <a:avLst/>
          </a:prstGeom>
        </p:spPr>
      </p:pic>
      <p:pic>
        <p:nvPicPr>
          <p:cNvPr id="7" name="Image 6" descr="Une image contenant homme, personne, mur, posant&#10;&#10;Description générée automatiquement">
            <a:extLst>
              <a:ext uri="{FF2B5EF4-FFF2-40B4-BE49-F238E27FC236}">
                <a16:creationId xmlns:a16="http://schemas.microsoft.com/office/drawing/2014/main" id="{076A0170-DDDB-4348-B8DD-405504DD5F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732" b="-1"/>
          <a:stretch/>
        </p:blipFill>
        <p:spPr>
          <a:xfrm>
            <a:off x="2870649" y="581419"/>
            <a:ext cx="2312910" cy="3279644"/>
          </a:xfrm>
          <a:prstGeom prst="rect">
            <a:avLst/>
          </a:prstGeom>
        </p:spPr>
      </p:pic>
      <p:pic>
        <p:nvPicPr>
          <p:cNvPr id="1026" name="Picture 2" descr="Biography of PAUL DRUDE">
            <a:extLst>
              <a:ext uri="{FF2B5EF4-FFF2-40B4-BE49-F238E27FC236}">
                <a16:creationId xmlns:a16="http://schemas.microsoft.com/office/drawing/2014/main" id="{E706B1AC-3F7C-43B3-B5D7-AB1CB4BA41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" r="-1" b="-1"/>
          <a:stretch/>
        </p:blipFill>
        <p:spPr bwMode="auto">
          <a:xfrm>
            <a:off x="7661620" y="636396"/>
            <a:ext cx="4084516" cy="5680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553A68CB-CAF1-47A5-8B12-D199EE9B3D2B}"/>
              </a:ext>
            </a:extLst>
          </p:cNvPr>
          <p:cNvSpPr txBox="1"/>
          <p:nvPr/>
        </p:nvSpPr>
        <p:spPr>
          <a:xfrm>
            <a:off x="9179904" y="5617971"/>
            <a:ext cx="1334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Paul </a:t>
            </a:r>
            <a:r>
              <a:rPr lang="en-US" dirty="0" err="1"/>
              <a:t>Drude</a:t>
            </a:r>
            <a:endParaRPr lang="en-US" dirty="0"/>
          </a:p>
          <a:p>
            <a:pPr algn="ctr"/>
            <a:r>
              <a:rPr lang="en-US" dirty="0"/>
              <a:t>(1863-1906)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626D72-188E-4366-8952-3378EA4BF50F}"/>
              </a:ext>
            </a:extLst>
          </p:cNvPr>
          <p:cNvSpPr/>
          <p:nvPr/>
        </p:nvSpPr>
        <p:spPr>
          <a:xfrm>
            <a:off x="241300" y="4015724"/>
            <a:ext cx="7459579" cy="9894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5702731-B8B7-4456-9F55-7BEA658D6776}"/>
              </a:ext>
            </a:extLst>
          </p:cNvPr>
          <p:cNvSpPr txBox="1"/>
          <p:nvPr/>
        </p:nvSpPr>
        <p:spPr>
          <a:xfrm>
            <a:off x="5287846" y="4092414"/>
            <a:ext cx="21936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Joseph John Thomson</a:t>
            </a:r>
          </a:p>
          <a:p>
            <a:pPr algn="ctr"/>
            <a:r>
              <a:rPr lang="en-US" dirty="0"/>
              <a:t>(1856-1940)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91049DEC-FF88-4332-8880-5FEB2B5FA2EB}"/>
              </a:ext>
            </a:extLst>
          </p:cNvPr>
          <p:cNvSpPr txBox="1"/>
          <p:nvPr/>
        </p:nvSpPr>
        <p:spPr>
          <a:xfrm>
            <a:off x="3167777" y="4013735"/>
            <a:ext cx="1782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Ludwig </a:t>
            </a:r>
            <a:r>
              <a:rPr lang="en-US" dirty="0" err="1"/>
              <a:t>Boltzman</a:t>
            </a:r>
            <a:endParaRPr lang="en-US" dirty="0"/>
          </a:p>
          <a:p>
            <a:pPr algn="ctr"/>
            <a:r>
              <a:rPr lang="en-US" dirty="0"/>
              <a:t>(1844-1906)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FDDF14E-1CE4-401B-BA8F-5339497EB1C8}"/>
              </a:ext>
            </a:extLst>
          </p:cNvPr>
          <p:cNvSpPr txBox="1"/>
          <p:nvPr/>
        </p:nvSpPr>
        <p:spPr>
          <a:xfrm>
            <a:off x="544946" y="4016158"/>
            <a:ext cx="21405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James Clerk Maxwell</a:t>
            </a:r>
          </a:p>
          <a:p>
            <a:pPr algn="ctr"/>
            <a:r>
              <a:rPr lang="en-US" dirty="0"/>
              <a:t>(1831-1879)</a:t>
            </a:r>
          </a:p>
        </p:txBody>
      </p:sp>
    </p:spTree>
    <p:extLst>
      <p:ext uri="{BB962C8B-B14F-4D97-AF65-F5344CB8AC3E}">
        <p14:creationId xmlns:p14="http://schemas.microsoft.com/office/powerpoint/2010/main" val="3935542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ABFE48-38BF-496F-A7F6-D15278226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432" y="692531"/>
            <a:ext cx="11029616" cy="1013800"/>
          </a:xfrm>
        </p:spPr>
        <p:txBody>
          <a:bodyPr/>
          <a:lstStyle/>
          <a:p>
            <a:r>
              <a:rPr lang="en-US" dirty="0" err="1"/>
              <a:t>Hypothèse</a:t>
            </a:r>
            <a:r>
              <a:rPr lang="en-US" dirty="0"/>
              <a:t> </a:t>
            </a:r>
            <a:r>
              <a:rPr lang="en-US" dirty="0" err="1"/>
              <a:t>fondatrice</a:t>
            </a:r>
            <a:r>
              <a:rPr lang="en-US" dirty="0"/>
              <a:t> du </a:t>
            </a:r>
            <a:r>
              <a:rPr lang="en-US" dirty="0" err="1"/>
              <a:t>modele</a:t>
            </a:r>
            <a:r>
              <a:rPr lang="en-US" dirty="0"/>
              <a:t> de </a:t>
            </a:r>
            <a:r>
              <a:rPr lang="en-US" dirty="0" err="1"/>
              <a:t>drude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Espace réservé du contenu 3">
                <a:extLst>
                  <a:ext uri="{FF2B5EF4-FFF2-40B4-BE49-F238E27FC236}">
                    <a16:creationId xmlns:a16="http://schemas.microsoft.com/office/drawing/2014/main" id="{1433B4D9-CD20-4EB6-B607-ACD0E6B3D7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13815" y="3179697"/>
                <a:ext cx="5059212" cy="3678303"/>
              </a:xfrm>
            </p:spPr>
            <p:txBody>
              <a:bodyPr>
                <a:noAutofit/>
              </a:bodyPr>
              <a:lstStyle/>
              <a:p>
                <a:r>
                  <a:rPr lang="en-US" sz="2000" dirty="0"/>
                  <a:t>Les </a:t>
                </a:r>
                <a:r>
                  <a:rPr lang="en-US" sz="2000" dirty="0" err="1"/>
                  <a:t>seules</a:t>
                </a:r>
                <a:r>
                  <a:rPr lang="en-US" sz="2000" dirty="0"/>
                  <a:t> forces </a:t>
                </a:r>
                <a:r>
                  <a:rPr lang="en-US" sz="2000" dirty="0" err="1"/>
                  <a:t>s’appliquant</a:t>
                </a:r>
                <a:r>
                  <a:rPr lang="en-US" sz="2000" dirty="0"/>
                  <a:t> à </a:t>
                </a:r>
                <a:r>
                  <a:rPr lang="en-US" sz="2000" dirty="0" err="1"/>
                  <a:t>l’electron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sont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celles</a:t>
                </a:r>
                <a:r>
                  <a:rPr lang="en-US" sz="2000" dirty="0"/>
                  <a:t> </a:t>
                </a:r>
                <a:r>
                  <a:rPr lang="en-US" sz="2000" dirty="0" err="1"/>
                  <a:t>intervenant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lors</a:t>
                </a:r>
                <a:r>
                  <a:rPr lang="en-US" sz="2000" dirty="0"/>
                  <a:t> des collisions entre electrons et ions.</a:t>
                </a:r>
                <a:br>
                  <a:rPr lang="en-US" sz="2000" dirty="0"/>
                </a:br>
                <a:r>
                  <a:rPr lang="en-US" sz="2000" dirty="0" err="1"/>
                  <a:t>Leur</a:t>
                </a:r>
                <a:r>
                  <a:rPr lang="en-US" sz="2000" dirty="0"/>
                  <a:t> </a:t>
                </a:r>
                <a:r>
                  <a:rPr lang="en-US" sz="2000" dirty="0" err="1"/>
                  <a:t>trajectoire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est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donc</a:t>
                </a:r>
                <a:r>
                  <a:rPr lang="en-US" sz="2000" dirty="0"/>
                  <a:t> </a:t>
                </a:r>
                <a:r>
                  <a:rPr lang="en-US" sz="2000" dirty="0" err="1"/>
                  <a:t>rectiligne</a:t>
                </a:r>
                <a:r>
                  <a:rPr lang="en-US" sz="2000" dirty="0"/>
                  <a:t> entre deux chocs.</a:t>
                </a:r>
              </a:p>
              <a:p>
                <a:r>
                  <a:rPr lang="en-US" sz="2000" dirty="0" err="1"/>
                  <a:t>Ces</a:t>
                </a:r>
                <a:r>
                  <a:rPr lang="en-US" sz="2000" dirty="0"/>
                  <a:t> collisions </a:t>
                </a:r>
                <a:r>
                  <a:rPr lang="en-US" sz="2000" dirty="0" err="1"/>
                  <a:t>sont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instantannés</a:t>
                </a:r>
                <a:r>
                  <a:rPr lang="en-US" sz="2000" dirty="0"/>
                  <a:t>.</a:t>
                </a:r>
              </a:p>
              <a:p>
                <a:r>
                  <a:rPr lang="en-US" sz="2000" dirty="0"/>
                  <a:t>Les collisions </a:t>
                </a:r>
                <a:r>
                  <a:rPr lang="en-US" sz="2000" dirty="0" err="1"/>
                  <a:t>ont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une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probabilté</a:t>
                </a: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sz="20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num>
                      <m:den>
                        <m:r>
                          <a:rPr lang="fr-FR" sz="20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</m:den>
                    </m:f>
                  </m:oMath>
                </a14:m>
                <a:r>
                  <a:rPr lang="en-US" sz="2000" dirty="0"/>
                  <a:t> de se </a:t>
                </a:r>
                <a:r>
                  <a:rPr lang="en-US" sz="2000" dirty="0" err="1"/>
                  <a:t>produirent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où</a:t>
                </a: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fr-FR" sz="2000" b="0" i="1" smtClean="0"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US" sz="2000" dirty="0"/>
                  <a:t> </a:t>
                </a:r>
                <a:r>
                  <a:rPr lang="en-US" sz="2000" dirty="0" err="1"/>
                  <a:t>est</a:t>
                </a:r>
                <a:r>
                  <a:rPr lang="en-US" sz="2000" dirty="0"/>
                  <a:t> le temps de relaxation des electrons</a:t>
                </a:r>
              </a:p>
              <a:p>
                <a:r>
                  <a:rPr lang="en-US" sz="2000" dirty="0" err="1"/>
                  <a:t>Hypothèse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d’ergodicité</a:t>
                </a:r>
                <a:r>
                  <a:rPr lang="en-US" sz="2000" dirty="0"/>
                  <a:t> : après collision les electrons </a:t>
                </a:r>
                <a:r>
                  <a:rPr lang="en-US" sz="2000" dirty="0" err="1"/>
                  <a:t>ont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une</a:t>
                </a:r>
                <a:r>
                  <a:rPr lang="en-US" sz="2000" dirty="0"/>
                  <a:t> direction </a:t>
                </a:r>
                <a:r>
                  <a:rPr lang="en-US" sz="2000" dirty="0" err="1"/>
                  <a:t>aléatoire</a:t>
                </a:r>
                <a:r>
                  <a:rPr lang="en-US" sz="2000" dirty="0"/>
                  <a:t> et </a:t>
                </a:r>
                <a:r>
                  <a:rPr lang="en-US" sz="2000" dirty="0" err="1"/>
                  <a:t>une</a:t>
                </a:r>
                <a:r>
                  <a:rPr lang="en-US" sz="2000" dirty="0"/>
                  <a:t> Vitesse </a:t>
                </a:r>
                <a:r>
                  <a:rPr lang="en-US" sz="2000" dirty="0" err="1"/>
                  <a:t>egale</a:t>
                </a:r>
                <a:r>
                  <a:rPr lang="en-US" sz="2000" dirty="0"/>
                  <a:t> à la </a:t>
                </a:r>
                <a:r>
                  <a:rPr lang="en-US" sz="2000" dirty="0" err="1"/>
                  <a:t>moyenne</a:t>
                </a:r>
                <a:r>
                  <a:rPr lang="en-US" sz="2000" dirty="0"/>
                  <a:t> du volume </a:t>
                </a:r>
                <a:r>
                  <a:rPr lang="en-US" sz="2000" dirty="0" err="1"/>
                  <a:t>mesoscopique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environnent</a:t>
                </a:r>
                <a:endParaRPr lang="en-US" sz="2000" dirty="0"/>
              </a:p>
              <a:p>
                <a:endParaRPr lang="en-US" sz="2000" dirty="0"/>
              </a:p>
              <a:p>
                <a:endParaRPr lang="en-US" sz="2000" dirty="0"/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4" name="Espace réservé du contenu 3">
                <a:extLst>
                  <a:ext uri="{FF2B5EF4-FFF2-40B4-BE49-F238E27FC236}">
                    <a16:creationId xmlns:a16="http://schemas.microsoft.com/office/drawing/2014/main" id="{1433B4D9-CD20-4EB6-B607-ACD0E6B3D7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3815" y="3179697"/>
                <a:ext cx="5059212" cy="3678303"/>
              </a:xfrm>
              <a:blipFill>
                <a:blip r:embed="rId2"/>
                <a:stretch>
                  <a:fillRect l="-602" t="-318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 4">
            <a:extLst>
              <a:ext uri="{FF2B5EF4-FFF2-40B4-BE49-F238E27FC236}">
                <a16:creationId xmlns:a16="http://schemas.microsoft.com/office/drawing/2014/main" id="{77D88BC7-C172-4923-8F17-2F92D4AA5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8787" y="1976185"/>
            <a:ext cx="5601903" cy="290563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74B53E0-ED43-468B-9769-F77913BAEB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78" t="35111" r="13222" b="31111"/>
          <a:stretch/>
        </p:blipFill>
        <p:spPr>
          <a:xfrm>
            <a:off x="6510721" y="4805615"/>
            <a:ext cx="4622733" cy="177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490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584D-F598-4C19-A57B-D888F443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 </a:t>
            </a:r>
            <a:r>
              <a:rPr lang="en-US" dirty="0" err="1"/>
              <a:t>spectrale</a:t>
            </a:r>
            <a:r>
              <a:rPr lang="en-US" dirty="0"/>
              <a:t> d’un signal </a:t>
            </a:r>
            <a:r>
              <a:rPr lang="en-US" dirty="0" err="1"/>
              <a:t>periodique</a:t>
            </a:r>
            <a:endParaRPr lang="en-US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7E4131E4-44AC-4CD5-A8BD-3E51156AF0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5288" y="1899920"/>
            <a:ext cx="6625272" cy="4872035"/>
          </a:xfrm>
        </p:spPr>
      </p:pic>
    </p:spTree>
    <p:extLst>
      <p:ext uri="{BB962C8B-B14F-4D97-AF65-F5344CB8AC3E}">
        <p14:creationId xmlns:p14="http://schemas.microsoft.com/office/powerpoint/2010/main" val="3830599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584D-F598-4C19-A57B-D888F443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 </a:t>
            </a:r>
            <a:r>
              <a:rPr lang="en-US" dirty="0" err="1"/>
              <a:t>spectrale</a:t>
            </a:r>
            <a:r>
              <a:rPr lang="en-US" dirty="0"/>
              <a:t> d’un signal </a:t>
            </a:r>
            <a:r>
              <a:rPr lang="en-US" dirty="0" err="1"/>
              <a:t>periodique</a:t>
            </a: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8B193E5-16D2-4581-A64A-A1EF5E73E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648" y="1845464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93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584D-F598-4C19-A57B-D888F443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Conductivité</a:t>
            </a:r>
            <a:r>
              <a:rPr lang="en-US" dirty="0"/>
              <a:t> dans le </a:t>
            </a:r>
            <a:r>
              <a:rPr lang="en-US" dirty="0" err="1"/>
              <a:t>modele</a:t>
            </a:r>
            <a:r>
              <a:rPr lang="en-US" dirty="0"/>
              <a:t> de </a:t>
            </a:r>
            <a:r>
              <a:rPr lang="en-US" dirty="0" err="1"/>
              <a:t>drude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au 7">
                <a:extLst>
                  <a:ext uri="{FF2B5EF4-FFF2-40B4-BE49-F238E27FC236}">
                    <a16:creationId xmlns:a16="http://schemas.microsoft.com/office/drawing/2014/main" id="{78E51DC9-B5D4-4B86-BEB8-32D4BA412C09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442237708"/>
                  </p:ext>
                </p:extLst>
              </p:nvPr>
            </p:nvGraphicFramePr>
            <p:xfrm>
              <a:off x="3912903" y="3304990"/>
              <a:ext cx="4366194" cy="183705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77164">
                      <a:extLst>
                        <a:ext uri="{9D8B030D-6E8A-4147-A177-3AD203B41FA5}">
                          <a16:colId xmlns:a16="http://schemas.microsoft.com/office/drawing/2014/main" val="3879349098"/>
                        </a:ext>
                      </a:extLst>
                    </a:gridCol>
                    <a:gridCol w="2589030">
                      <a:extLst>
                        <a:ext uri="{9D8B030D-6E8A-4147-A177-3AD203B41FA5}">
                          <a16:colId xmlns:a16="http://schemas.microsoft.com/office/drawing/2014/main" val="13077546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Element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24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𝝉</m:t>
                              </m:r>
                            </m:oMath>
                          </a14:m>
                          <a:r>
                            <a:rPr lang="en-US" sz="2400" dirty="0"/>
                            <a:t> (</a:t>
                          </a:r>
                          <a14:m>
                            <m:oMath xmlns:m="http://schemas.openxmlformats.org/officeDocument/2006/math">
                              <m:r>
                                <a:rPr lang="fr-FR" sz="2400" b="1" i="1" dirty="0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  <m:sSup>
                                <m:sSupPr>
                                  <m:ctrlP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e>
                                <m:sup>
                                  <m: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  <m:t>𝟏𝟒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2400" dirty="0"/>
                            <a:t>s) 273 K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0349082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Li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7,3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6285729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Cu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2,7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58044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Pb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0,57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440481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au 7">
                <a:extLst>
                  <a:ext uri="{FF2B5EF4-FFF2-40B4-BE49-F238E27FC236}">
                    <a16:creationId xmlns:a16="http://schemas.microsoft.com/office/drawing/2014/main" id="{78E51DC9-B5D4-4B86-BEB8-32D4BA412C09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442237708"/>
                  </p:ext>
                </p:extLst>
              </p:nvPr>
            </p:nvGraphicFramePr>
            <p:xfrm>
              <a:off x="3912903" y="3304990"/>
              <a:ext cx="4366194" cy="183705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77164">
                      <a:extLst>
                        <a:ext uri="{9D8B030D-6E8A-4147-A177-3AD203B41FA5}">
                          <a16:colId xmlns:a16="http://schemas.microsoft.com/office/drawing/2014/main" val="3879349098"/>
                        </a:ext>
                      </a:extLst>
                    </a:gridCol>
                    <a:gridCol w="2589030">
                      <a:extLst>
                        <a:ext uri="{9D8B030D-6E8A-4147-A177-3AD203B41FA5}">
                          <a16:colId xmlns:a16="http://schemas.microsoft.com/office/drawing/2014/main" val="130775467"/>
                        </a:ext>
                      </a:extLst>
                    </a:gridCol>
                  </a:tblGrid>
                  <a:tr h="46545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Element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68779" t="-10390" r="-939" b="-3220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03490821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Li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7,3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62857298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Cu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2,7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58044002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Pb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0,57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440481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043738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584D-F598-4C19-A57B-D888F443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Conductivité</a:t>
            </a:r>
            <a:r>
              <a:rPr lang="en-US" dirty="0"/>
              <a:t> dans le </a:t>
            </a:r>
            <a:r>
              <a:rPr lang="en-US" dirty="0" err="1"/>
              <a:t>modele</a:t>
            </a:r>
            <a:r>
              <a:rPr lang="en-US" dirty="0"/>
              <a:t> de </a:t>
            </a:r>
            <a:r>
              <a:rPr lang="en-US" dirty="0" err="1"/>
              <a:t>drude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au 7">
                <a:extLst>
                  <a:ext uri="{FF2B5EF4-FFF2-40B4-BE49-F238E27FC236}">
                    <a16:creationId xmlns:a16="http://schemas.microsoft.com/office/drawing/2014/main" id="{78E51DC9-B5D4-4B86-BEB8-32D4BA412C09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497492508"/>
                  </p:ext>
                </p:extLst>
              </p:nvPr>
            </p:nvGraphicFramePr>
            <p:xfrm>
              <a:off x="2623117" y="3240005"/>
              <a:ext cx="6945765" cy="220281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63626">
                      <a:extLst>
                        <a:ext uri="{9D8B030D-6E8A-4147-A177-3AD203B41FA5}">
                          <a16:colId xmlns:a16="http://schemas.microsoft.com/office/drawing/2014/main" val="3879349098"/>
                        </a:ext>
                      </a:extLst>
                    </a:gridCol>
                    <a:gridCol w="2695074">
                      <a:extLst>
                        <a:ext uri="{9D8B030D-6E8A-4147-A177-3AD203B41FA5}">
                          <a16:colId xmlns:a16="http://schemas.microsoft.com/office/drawing/2014/main" val="130775467"/>
                        </a:ext>
                      </a:extLst>
                    </a:gridCol>
                    <a:gridCol w="2387065">
                      <a:extLst>
                        <a:ext uri="{9D8B030D-6E8A-4147-A177-3AD203B41FA5}">
                          <a16:colId xmlns:a16="http://schemas.microsoft.com/office/drawing/2014/main" val="98725619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Element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24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𝝉</m:t>
                              </m:r>
                            </m:oMath>
                          </a14:m>
                          <a:r>
                            <a:rPr lang="en-US" sz="2400" dirty="0"/>
                            <a:t> (</a:t>
                          </a:r>
                          <a14:m>
                            <m:oMath xmlns:m="http://schemas.openxmlformats.org/officeDocument/2006/math">
                              <m:r>
                                <a:rPr lang="fr-FR" sz="2400" b="1" i="1" dirty="0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  <m:sSup>
                                <m:sSupPr>
                                  <m:ctrlP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e>
                                <m:sup>
                                  <m: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  <m:t>𝟏𝟒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2400" dirty="0"/>
                            <a:t>s) 273 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24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𝝉</m:t>
                              </m:r>
                            </m:oMath>
                          </a14:m>
                          <a:r>
                            <a:rPr lang="en-US" sz="2400" dirty="0"/>
                            <a:t> (</a:t>
                          </a:r>
                          <a14:m>
                            <m:oMath xmlns:m="http://schemas.openxmlformats.org/officeDocument/2006/math">
                              <m:r>
                                <a:rPr lang="fr-FR" sz="2400" b="1" i="1" dirty="0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  <m:sSup>
                                <m:sSupPr>
                                  <m:ctrlP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e>
                                <m:sup>
                                  <m: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fr-FR" sz="2400" b="1" i="1" dirty="0" smtClean="0">
                                      <a:latin typeface="Cambria Math" panose="02040503050406030204" pitchFamily="18" charset="0"/>
                                    </a:rPr>
                                    <m:t>𝟏𝟒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2400" dirty="0"/>
                            <a:t>s) 77 K</a:t>
                          </a:r>
                        </a:p>
                        <a:p>
                          <a:pPr algn="ctr"/>
                          <a:endParaRPr lang="en-US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0349082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Li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0,88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7,3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6285729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Cu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2,7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21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58044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Pb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0,14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0,57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440481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au 7">
                <a:extLst>
                  <a:ext uri="{FF2B5EF4-FFF2-40B4-BE49-F238E27FC236}">
                    <a16:creationId xmlns:a16="http://schemas.microsoft.com/office/drawing/2014/main" id="{78E51DC9-B5D4-4B86-BEB8-32D4BA412C09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497492508"/>
                  </p:ext>
                </p:extLst>
              </p:nvPr>
            </p:nvGraphicFramePr>
            <p:xfrm>
              <a:off x="2623117" y="3240005"/>
              <a:ext cx="6945765" cy="220281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63626">
                      <a:extLst>
                        <a:ext uri="{9D8B030D-6E8A-4147-A177-3AD203B41FA5}">
                          <a16:colId xmlns:a16="http://schemas.microsoft.com/office/drawing/2014/main" val="3879349098"/>
                        </a:ext>
                      </a:extLst>
                    </a:gridCol>
                    <a:gridCol w="2695074">
                      <a:extLst>
                        <a:ext uri="{9D8B030D-6E8A-4147-A177-3AD203B41FA5}">
                          <a16:colId xmlns:a16="http://schemas.microsoft.com/office/drawing/2014/main" val="130775467"/>
                        </a:ext>
                      </a:extLst>
                    </a:gridCol>
                    <a:gridCol w="2387065">
                      <a:extLst>
                        <a:ext uri="{9D8B030D-6E8A-4147-A177-3AD203B41FA5}">
                          <a16:colId xmlns:a16="http://schemas.microsoft.com/office/drawing/2014/main" val="987256194"/>
                        </a:ext>
                      </a:extLst>
                    </a:gridCol>
                  </a:tblGrid>
                  <a:tr h="83121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Element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69457" t="-5839" r="-89593" b="-1810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91071" t="-5839" r="-1020" b="-1810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03490821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Li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0,88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7,3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62857298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Cu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2,7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21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58044002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Pb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0,14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0,57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440481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188390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584D-F598-4C19-A57B-D888F443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Dependance </a:t>
            </a:r>
            <a:r>
              <a:rPr lang="en-US" dirty="0" err="1"/>
              <a:t>en</a:t>
            </a:r>
            <a:r>
              <a:rPr lang="en-US" dirty="0"/>
              <a:t> temperature de la </a:t>
            </a:r>
            <a:r>
              <a:rPr lang="en-US" dirty="0" err="1"/>
              <a:t>conductivité</a:t>
            </a:r>
            <a:endParaRPr lang="en-US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57188348-5C3F-4EA1-93D8-E02BD282F3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0977" y="2477606"/>
            <a:ext cx="5625023" cy="3678238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5260A2D7-29EE-4106-89C0-634E131DEEA1}"/>
                  </a:ext>
                </a:extLst>
              </p:cNvPr>
              <p:cNvSpPr txBox="1"/>
              <p:nvPr/>
            </p:nvSpPr>
            <p:spPr>
              <a:xfrm>
                <a:off x="6677386" y="2683635"/>
                <a:ext cx="5043637" cy="24140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La </a:t>
                </a:r>
                <a:r>
                  <a:rPr lang="en-US" dirty="0" err="1"/>
                  <a:t>resistivité</a:t>
                </a:r>
                <a:r>
                  <a:rPr lang="en-US" dirty="0"/>
                  <a:t> </a:t>
                </a:r>
                <a:r>
                  <a:rPr lang="en-US" dirty="0" err="1"/>
                  <a:t>est</a:t>
                </a:r>
                <a:r>
                  <a:rPr lang="en-US" dirty="0"/>
                  <a:t> </a:t>
                </a:r>
                <a:r>
                  <a:rPr lang="en-US" dirty="0" err="1"/>
                  <a:t>expériementalement</a:t>
                </a:r>
                <a:r>
                  <a:rPr lang="en-US" dirty="0"/>
                  <a:t> </a:t>
                </a:r>
                <a:r>
                  <a:rPr lang="en-US" dirty="0" err="1"/>
                  <a:t>proportioennel</a:t>
                </a:r>
                <a:r>
                  <a:rPr lang="en-US" dirty="0"/>
                  <a:t> à T </a:t>
                </a:r>
                <a:r>
                  <a:rPr lang="en-US" dirty="0" err="1"/>
                  <a:t>donc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Or dans le </a:t>
                </a:r>
                <a:r>
                  <a:rPr lang="en-US" dirty="0" err="1"/>
                  <a:t>modele</a:t>
                </a:r>
                <a:r>
                  <a:rPr lang="en-US" dirty="0"/>
                  <a:t> de </a:t>
                </a:r>
                <a:r>
                  <a:rPr lang="en-US" dirty="0" err="1"/>
                  <a:t>Drude</a:t>
                </a:r>
                <a:r>
                  <a:rPr lang="en-US" dirty="0"/>
                  <a:t> le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fr-F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e>
                        </m:rad>
                      </m:den>
                    </m:f>
                  </m:oMath>
                </a14:m>
                <a:endParaRPr lang="en-US" sz="2000" dirty="0"/>
              </a:p>
              <a:p>
                <a:endParaRPr lang="en-US" sz="2000" dirty="0"/>
              </a:p>
              <a:p>
                <a:endParaRPr lang="en-US" sz="2000" dirty="0"/>
              </a:p>
              <a:p>
                <a:r>
                  <a:rPr lang="en-US" sz="2000" dirty="0" err="1">
                    <a:solidFill>
                      <a:srgbClr val="FF0000"/>
                    </a:solidFill>
                  </a:rPr>
                  <a:t>Expérience</a:t>
                </a:r>
                <a:r>
                  <a:rPr lang="en-US" sz="2000" dirty="0">
                    <a:solidFill>
                      <a:srgbClr val="FF0000"/>
                    </a:solidFill>
                  </a:rPr>
                  <a:t> de la dependance </a:t>
                </a:r>
                <a:r>
                  <a:rPr lang="en-US" sz="2000" dirty="0" err="1">
                    <a:solidFill>
                      <a:srgbClr val="FF0000"/>
                    </a:solidFill>
                  </a:rPr>
                  <a:t>en</a:t>
                </a:r>
                <a:r>
                  <a:rPr lang="en-US" sz="2000" dirty="0">
                    <a:solidFill>
                      <a:srgbClr val="FF0000"/>
                    </a:solidFill>
                  </a:rPr>
                  <a:t> T du Pt</a:t>
                </a:r>
              </a:p>
            </p:txBody>
          </p:sp>
        </mc:Choice>
        <mc:Fallback xmlns="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5260A2D7-29EE-4106-89C0-634E131DEE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7386" y="2683635"/>
                <a:ext cx="5043637" cy="2414059"/>
              </a:xfrm>
              <a:prstGeom prst="rect">
                <a:avLst/>
              </a:prstGeom>
              <a:blipFill>
                <a:blip r:embed="rId3"/>
                <a:stretch>
                  <a:fillRect l="-1208" t="-1263" b="-3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7112020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2144</TotalTime>
  <Words>286</Words>
  <Application>Microsoft Office PowerPoint</Application>
  <PresentationFormat>Grand écran</PresentationFormat>
  <Paragraphs>64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Cambria Math</vt:lpstr>
      <vt:lpstr>Gill Sans MT</vt:lpstr>
      <vt:lpstr>Wingdings 2</vt:lpstr>
      <vt:lpstr>Dividende</vt:lpstr>
      <vt:lpstr>LP 23 : Mecanisme de la conduction electrique dans les solides.</vt:lpstr>
      <vt:lpstr>XVIII-Xixeme : Une Approche phenomenologique de la conduction </vt:lpstr>
      <vt:lpstr>Xix-Xxeme  : Une apporche corpusculaire de la conduction</vt:lpstr>
      <vt:lpstr>Hypothèse fondatrice du modele de drude</vt:lpstr>
      <vt:lpstr>Composition spectrale d’un signal periodique</vt:lpstr>
      <vt:lpstr>Composition spectrale d’un signal periodique</vt:lpstr>
      <vt:lpstr>Conductivité dans le modele de drude</vt:lpstr>
      <vt:lpstr>Conductivité dans le modele de drude</vt:lpstr>
      <vt:lpstr>Dependance en temperature de la conductivité</vt:lpstr>
      <vt:lpstr>Distribution de Fermi-Dirac</vt:lpstr>
      <vt:lpstr>Composition spectrale d’un signal periodique</vt:lpstr>
      <vt:lpstr>Composition spectrale d’un signal periodique</vt:lpstr>
      <vt:lpstr>Composition spectrale d’un signal periodique</vt:lpstr>
      <vt:lpstr>Differents types de materiaux</vt:lpstr>
      <vt:lpstr>Electron quasi libre</vt:lpstr>
      <vt:lpstr>Composition spectrale d’un signal periodique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LP 12 : Traitement du signal. ETUDE SPECTRALE</dc:title>
  <dc:creator>Raphaël Aeschlimann</dc:creator>
  <cp:lastModifiedBy>Raphaël Aeschlimann</cp:lastModifiedBy>
  <cp:revision>60</cp:revision>
  <dcterms:created xsi:type="dcterms:W3CDTF">2020-10-03T11:57:11Z</dcterms:created>
  <dcterms:modified xsi:type="dcterms:W3CDTF">2021-04-05T19:01:12Z</dcterms:modified>
</cp:coreProperties>
</file>

<file path=docProps/thumbnail.jpeg>
</file>